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7556163" cy="9875838"/>
  <p:notesSz cx="6735763" cy="9866313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Pretendard-Regular" panose="02000503000000020004" charset="-127"/>
      <p:regular r:id="rId22"/>
    </p:embeddedFont>
    <p:embeddedFont>
      <p:font typeface="Pretendard-Bold" panose="02000803000000020004" charset="-127"/>
      <p:bold r:id="rId23"/>
    </p:embeddedFont>
    <p:embeddedFont>
      <p:font typeface="맑은 고딕" panose="020B0503020000020004" pitchFamily="50" charset="-127"/>
      <p:regular r:id="rId24"/>
      <p:bold r:id="rId25"/>
    </p:embeddedFont>
    <p:embeddedFont>
      <p:font typeface="Pretendard-SemiBold" panose="02000703000000020004" charset="-127"/>
      <p:regular r:id="rId26"/>
    </p:embeddedFont>
    <p:embeddedFont>
      <p:font typeface="Pretendard-Medium" panose="02000603000000020004" charset="-127"/>
      <p:regular r:id="rId27"/>
    </p:embeddedFont>
  </p:embeddedFontLst>
  <p:custDataLst>
    <p:tags r:id="rId28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0" d="100"/>
          <a:sy n="50" d="100"/>
        </p:scale>
        <p:origin x="54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64948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r">
              <a:defRPr sz="700"/>
            </a:lvl1pPr>
          </a:lstStyle>
          <a:p>
            <a:fld id="{5282F153-3F37-0F45-9E97-73ACFA13230C}" type="datetimeFigureOut">
              <a:rPr lang="en-US"/>
              <a:t>1/13/2026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8513" y="642938"/>
            <a:ext cx="3081337" cy="1733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67746" y="2473046"/>
            <a:ext cx="3741970" cy="2023402"/>
          </a:xfrm>
          <a:prstGeom prst="rect">
            <a:avLst/>
          </a:prstGeom>
        </p:spPr>
        <p:txBody>
          <a:bodyPr vert="horz" lIns="55339" tIns="27670" rIns="55339" bIns="2767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64948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r">
              <a:defRPr sz="7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3.png"/><Relationship Id="rId5" Type="http://schemas.openxmlformats.org/officeDocument/2006/relationships/image" Target="../media/image17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1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3.png"/><Relationship Id="rId5" Type="http://schemas.openxmlformats.org/officeDocument/2006/relationships/image" Target="../media/image41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1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49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4.png"/><Relationship Id="rId5" Type="http://schemas.openxmlformats.org/officeDocument/2006/relationships/image" Target="../media/image41.png"/><Relationship Id="rId10" Type="http://schemas.openxmlformats.org/officeDocument/2006/relationships/image" Target="../media/image52.png"/><Relationship Id="rId4" Type="http://schemas.openxmlformats.org/officeDocument/2006/relationships/image" Target="../media/image8.png"/><Relationship Id="rId9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03426"/>
            <a:ext cx="17579339" cy="207197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230440" y="3401568"/>
            <a:ext cx="13001482" cy="14401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7560" kern="0" spc="-30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DEEPINTERVIEW</a:t>
            </a:r>
            <a:r>
              <a:rPr lang="en-US" sz="7560" kern="0" spc="-302">
                <a:solidFill>
                  <a:srgbClr val="1E1E1E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 사용 매뉴얼</a:t>
            </a:r>
            <a:endParaRPr lang="en-US" sz="7560"/>
          </a:p>
        </p:txBody>
      </p:sp>
      <p:sp>
        <p:nvSpPr>
          <p:cNvPr id="5" name="Text 1"/>
          <p:cNvSpPr/>
          <p:nvPr/>
        </p:nvSpPr>
        <p:spPr>
          <a:xfrm>
            <a:off x="1230440" y="2999232"/>
            <a:ext cx="7689390" cy="397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88" kern="0" spc="-21">
                <a:solidFill>
                  <a:srgbClr val="333333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"HOW TO USE DEEPINTERVIEW"</a:t>
            </a:r>
            <a:endParaRPr lang="en-US" sz="2088"/>
          </a:p>
        </p:txBody>
      </p:sp>
      <p:sp>
        <p:nvSpPr>
          <p:cNvPr id="6" name="Text 2"/>
          <p:cNvSpPr/>
          <p:nvPr/>
        </p:nvSpPr>
        <p:spPr>
          <a:xfrm>
            <a:off x="1251585" y="4978194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333333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면접연습 솔루션 '딥인터뷰'</a:t>
            </a:r>
            <a:endParaRPr lang="en-US" sz="2808"/>
          </a:p>
        </p:txBody>
      </p:sp>
      <p:sp>
        <p:nvSpPr>
          <p:cNvPr id="7" name="Text 3"/>
          <p:cNvSpPr/>
          <p:nvPr/>
        </p:nvSpPr>
        <p:spPr>
          <a:xfrm>
            <a:off x="1251585" y="5570125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777777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사용 매뉴얼</a:t>
            </a:r>
            <a:endParaRPr lang="en-US" sz="2808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47763" y="398967"/>
            <a:ext cx="4529709" cy="68165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B422F00-5355-C64B-C710-BE012A1C98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140" y="1780305"/>
            <a:ext cx="3303861" cy="1017777"/>
          </a:xfrm>
          <a:prstGeom prst="rect">
            <a:avLst/>
          </a:prstGeom>
        </p:spPr>
      </p:pic>
      <p:pic>
        <p:nvPicPr>
          <p:cNvPr id="21" name="그림 20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30ABB38-8A60-3215-85AA-2CFA3600DF9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447" t="65317" r="5133" b="13342"/>
          <a:stretch>
            <a:fillRect/>
          </a:stretch>
        </p:blipFill>
        <p:spPr>
          <a:xfrm>
            <a:off x="1179540" y="8385235"/>
            <a:ext cx="3895595" cy="72515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8160" y="2429222"/>
            <a:ext cx="4924758" cy="516050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로그인/회원가입 </a:t>
            </a:r>
            <a:endParaRPr lang="en-US" sz="4320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4328255" cy="36576"/>
          </a:xfrm>
          <a:prstGeom prst="rect">
            <a:avLst/>
          </a:prstGeom>
        </p:spPr>
      </p:pic>
      <p:sp>
        <p:nvSpPr>
          <p:cNvPr id="7" name="Text 1"/>
          <p:cNvSpPr/>
          <p:nvPr/>
        </p:nvSpPr>
        <p:spPr>
          <a:xfrm>
            <a:off x="1302306" y="304380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학생은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“솔드림 플러스”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에 로그인 한 후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302306" y="353987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하단의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“AI면접”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누르시면 됩니다.</a:t>
            </a:r>
            <a:endParaRPr lang="en-US" sz="2520"/>
          </a:p>
        </p:txBody>
      </p:sp>
      <p:sp>
        <p:nvSpPr>
          <p:cNvPr id="9" name="Text 3"/>
          <p:cNvSpPr/>
          <p:nvPr/>
        </p:nvSpPr>
        <p:spPr>
          <a:xfrm>
            <a:off x="1302306" y="403593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0" name="Text 4"/>
          <p:cNvSpPr/>
          <p:nvPr/>
        </p:nvSpPr>
        <p:spPr>
          <a:xfrm>
            <a:off x="1302306" y="453199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사용을 위해서는 최초 1회</a:t>
            </a:r>
            <a:endParaRPr lang="en-US" sz="2520"/>
          </a:p>
        </p:txBody>
      </p:sp>
      <p:sp>
        <p:nvSpPr>
          <p:cNvPr id="11" name="Text 5"/>
          <p:cNvSpPr/>
          <p:nvPr/>
        </p:nvSpPr>
        <p:spPr>
          <a:xfrm>
            <a:off x="1302306" y="502805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사용자 승인 절차 거쳐야합니다.</a:t>
            </a:r>
            <a:endParaRPr lang="en-US" sz="2520"/>
          </a:p>
        </p:txBody>
      </p:sp>
      <p:sp>
        <p:nvSpPr>
          <p:cNvPr id="12" name="Text 6"/>
          <p:cNvSpPr/>
          <p:nvPr/>
        </p:nvSpPr>
        <p:spPr>
          <a:xfrm>
            <a:off x="1302306" y="552411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여기에 기존 학사정보를 기준으로 등록 정보가</a:t>
            </a:r>
            <a:endParaRPr lang="en-US" sz="2520"/>
          </a:p>
        </p:txBody>
      </p:sp>
      <p:sp>
        <p:nvSpPr>
          <p:cNvPr id="13" name="Text 7"/>
          <p:cNvSpPr/>
          <p:nvPr/>
        </p:nvSpPr>
        <p:spPr>
          <a:xfrm>
            <a:off x="1302306" y="602018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나타나며 전화번호와 이메일을 확인 후</a:t>
            </a:r>
            <a:endParaRPr lang="en-US" sz="2520"/>
          </a:p>
        </p:txBody>
      </p:sp>
      <p:sp>
        <p:nvSpPr>
          <p:cNvPr id="14" name="Text 8"/>
          <p:cNvSpPr/>
          <p:nvPr/>
        </p:nvSpPr>
        <p:spPr>
          <a:xfrm>
            <a:off x="1302306" y="651624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사이트 사용을 위한 가입을 진행 합니다. </a:t>
            </a:r>
            <a:endParaRPr lang="en-US" sz="2520"/>
          </a:p>
        </p:txBody>
      </p:sp>
      <p:sp>
        <p:nvSpPr>
          <p:cNvPr id="15" name="Text 9"/>
          <p:cNvSpPr/>
          <p:nvPr/>
        </p:nvSpPr>
        <p:spPr>
          <a:xfrm>
            <a:off x="1302306" y="701230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6" name="Text 10"/>
          <p:cNvSpPr/>
          <p:nvPr/>
        </p:nvSpPr>
        <p:spPr>
          <a:xfrm>
            <a:off x="1302306" y="750836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이후에는 별도의 로그인 절차 없이 자동 로그인 됩니다.</a:t>
            </a:r>
            <a:endParaRPr lang="en-US" sz="252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91117" y="7170423"/>
            <a:ext cx="398907" cy="419338"/>
          </a:xfrm>
          <a:prstGeom prst="rect">
            <a:avLst/>
          </a:prstGeom>
        </p:spPr>
      </p:pic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42459" y="5633088"/>
            <a:ext cx="3627025" cy="2802207"/>
          </a:xfrm>
          <a:prstGeom prst="rect">
            <a:avLst/>
          </a:prstGeom>
        </p:spPr>
      </p:pic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752374">
            <a:off x="11490411" y="7788567"/>
            <a:ext cx="847475" cy="512494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72348" y="7673343"/>
            <a:ext cx="1591342" cy="335756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1302306" y="2217849"/>
            <a:ext cx="2387013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로그인 방법</a:t>
            </a:r>
            <a:endParaRPr lang="en-US" sz="2736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8974" y="3559302"/>
            <a:ext cx="980694" cy="121158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8974" y="3739896"/>
            <a:ext cx="445770" cy="489204"/>
          </a:xfrm>
          <a:prstGeom prst="rect">
            <a:avLst/>
          </a:prstGeom>
        </p:spPr>
      </p:pic>
      <p:pic>
        <p:nvPicPr>
          <p:cNvPr id="24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10338" y="3828008"/>
            <a:ext cx="382905" cy="377476"/>
          </a:xfrm>
          <a:prstGeom prst="rect">
            <a:avLst/>
          </a:prstGeom>
        </p:spPr>
      </p:pic>
      <p:pic>
        <p:nvPicPr>
          <p:cNvPr id="2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E78A214-0B72-36DF-6704-87E918B0AFC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7" name="Image 2" descr="preencoded.png">
            <a:extLst>
              <a:ext uri="{FF2B5EF4-FFF2-40B4-BE49-F238E27FC236}">
                <a16:creationId xmlns:a16="http://schemas.microsoft.com/office/drawing/2014/main" id="{8ACDC531-63D0-E10D-DC19-53E8B50475D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892379" y="3052524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시작하기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’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‘을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눌러주세요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dirty="0"/>
          </a:p>
        </p:txBody>
      </p:sp>
      <p:sp>
        <p:nvSpPr>
          <p:cNvPr id="9" name="Text 2"/>
          <p:cNvSpPr/>
          <p:nvPr/>
        </p:nvSpPr>
        <p:spPr>
          <a:xfrm>
            <a:off x="1892237" y="22104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시작하기</a:t>
            </a:r>
            <a:endParaRPr lang="en-US" sz="2736"/>
          </a:p>
        </p:txBody>
      </p:sp>
      <p:sp>
        <p:nvSpPr>
          <p:cNvPr id="10" name="Text 3"/>
          <p:cNvSpPr/>
          <p:nvPr/>
        </p:nvSpPr>
        <p:spPr>
          <a:xfrm>
            <a:off x="1763363" y="692343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 진행할 언어를 선택해 주세요 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763363" y="740521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한국어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택1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)</a:t>
            </a:r>
            <a:endParaRPr lang="en-US" sz="2448" dirty="0"/>
          </a:p>
        </p:txBody>
      </p:sp>
      <p:sp>
        <p:nvSpPr>
          <p:cNvPr id="12" name="Text 5"/>
          <p:cNvSpPr/>
          <p:nvPr/>
        </p:nvSpPr>
        <p:spPr>
          <a:xfrm>
            <a:off x="1930384" y="617020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2436" y="5538718"/>
            <a:ext cx="6276405" cy="405575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8045" y="8551724"/>
            <a:ext cx="1556909" cy="377635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D4F14A-92EF-8C7C-F695-6F157E01A92F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095E9CB4-3D54-E80F-7748-6FD88C6B3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67A9FBA-7FF2-46D0-A09C-CD4C370D50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22435" y="1775619"/>
            <a:ext cx="6513495" cy="3710948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2436" y="4873981"/>
            <a:ext cx="1060423" cy="481774"/>
          </a:xfrm>
          <a:prstGeom prst="rect">
            <a:avLst/>
          </a:prstGeom>
          <a:ln>
            <a:noFill/>
          </a:ln>
        </p:spPr>
      </p:pic>
      <p:pic>
        <p:nvPicPr>
          <p:cNvPr id="19" name="Image 4" descr="preencoded.png">
            <a:extLst>
              <a:ext uri="{FF2B5EF4-FFF2-40B4-BE49-F238E27FC236}">
                <a16:creationId xmlns:a16="http://schemas.microsoft.com/office/drawing/2014/main" id="{0F5BF7DA-25D6-4FE0-BD5D-ECF0C96AB7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86351" y="1740726"/>
            <a:ext cx="425515" cy="481774"/>
          </a:xfrm>
          <a:prstGeom prst="rect">
            <a:avLst/>
          </a:prstGeom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00C359-1D17-4943-859D-742EBF8A3A8D}"/>
              </a:ext>
            </a:extLst>
          </p:cNvPr>
          <p:cNvSpPr txBox="1"/>
          <p:nvPr/>
        </p:nvSpPr>
        <p:spPr>
          <a:xfrm>
            <a:off x="14498049" y="179270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/>
              <a:t>언어선택기능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1D494FB7-EFF2-4710-8DD0-E54B24843D75}"/>
              </a:ext>
            </a:extLst>
          </p:cNvPr>
          <p:cNvSpPr/>
          <p:nvPr/>
        </p:nvSpPr>
        <p:spPr>
          <a:xfrm>
            <a:off x="1892379" y="3592520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ko-KR" alt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우측상단에 안내 언어 선택 가능</a:t>
            </a:r>
            <a:endParaRPr lang="en-US" sz="2448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515904" y="281620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언어를 선택한 후 나오는 면접진행 화면에서 </a:t>
            </a:r>
            <a:endParaRPr lang="en-US" sz="2016"/>
          </a:p>
        </p:txBody>
      </p:sp>
      <p:sp>
        <p:nvSpPr>
          <p:cNvPr id="7" name="Text 2"/>
          <p:cNvSpPr/>
          <p:nvPr/>
        </p:nvSpPr>
        <p:spPr>
          <a:xfrm>
            <a:off x="1515904" y="321297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"AI 면접 응시하기" 버튼을 눌러주세요 </a:t>
            </a:r>
            <a:endParaRPr lang="en-US" sz="2016"/>
          </a:p>
        </p:txBody>
      </p:sp>
      <p:sp>
        <p:nvSpPr>
          <p:cNvPr id="8" name="Text 3"/>
          <p:cNvSpPr/>
          <p:nvPr/>
        </p:nvSpPr>
        <p:spPr>
          <a:xfrm>
            <a:off x="1515904" y="360973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버튼을 클릭하면</a:t>
            </a:r>
            <a:endParaRPr lang="en-US" sz="2016"/>
          </a:p>
        </p:txBody>
      </p:sp>
      <p:sp>
        <p:nvSpPr>
          <p:cNvPr id="9" name="Text 4"/>
          <p:cNvSpPr/>
          <p:nvPr/>
        </p:nvSpPr>
        <p:spPr>
          <a:xfrm>
            <a:off x="1515904" y="4006501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0" name="Text 5"/>
          <p:cNvSpPr/>
          <p:nvPr/>
        </p:nvSpPr>
        <p:spPr>
          <a:xfrm>
            <a:off x="1515904" y="4403265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1)자기소개서로 면접하기</a:t>
            </a:r>
            <a:endParaRPr lang="en-US" sz="2016"/>
          </a:p>
        </p:txBody>
      </p:sp>
      <p:sp>
        <p:nvSpPr>
          <p:cNvPr id="11" name="Text 6"/>
          <p:cNvSpPr/>
          <p:nvPr/>
        </p:nvSpPr>
        <p:spPr>
          <a:xfrm>
            <a:off x="1515904" y="480002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2)기출문제로 면접 하기 </a:t>
            </a:r>
            <a:endParaRPr lang="en-US" sz="2016"/>
          </a:p>
        </p:txBody>
      </p:sp>
      <p:sp>
        <p:nvSpPr>
          <p:cNvPr id="12" name="Text 7"/>
          <p:cNvSpPr/>
          <p:nvPr/>
        </p:nvSpPr>
        <p:spPr>
          <a:xfrm>
            <a:off x="1515904" y="519679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선택하여 면접을 진행 할 수 있습니다.</a:t>
            </a:r>
            <a:endParaRPr lang="en-US" sz="2016"/>
          </a:p>
        </p:txBody>
      </p:sp>
      <p:sp>
        <p:nvSpPr>
          <p:cNvPr id="13" name="Text 8"/>
          <p:cNvSpPr/>
          <p:nvPr/>
        </p:nvSpPr>
        <p:spPr>
          <a:xfrm>
            <a:off x="1515904" y="559355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4" name="Text 9"/>
          <p:cNvSpPr/>
          <p:nvPr/>
        </p:nvSpPr>
        <p:spPr>
          <a:xfrm>
            <a:off x="1515904" y="599032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 '자기소개서로 면접하기'</a:t>
            </a: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 자기소개서 내용을</a:t>
            </a:r>
            <a:endParaRPr lang="en-US" sz="2016"/>
          </a:p>
        </p:txBody>
      </p:sp>
      <p:sp>
        <p:nvSpPr>
          <p:cNvPr id="15" name="Text 10"/>
          <p:cNvSpPr/>
          <p:nvPr/>
        </p:nvSpPr>
        <p:spPr>
          <a:xfrm>
            <a:off x="1515904" y="6387084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직접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입력하거나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참고할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키워드를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작성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후</a:t>
            </a:r>
            <a:endParaRPr lang="en-US" sz="2016" dirty="0"/>
          </a:p>
        </p:txBody>
      </p:sp>
      <p:sp>
        <p:nvSpPr>
          <p:cNvPr id="16" name="Text 11"/>
          <p:cNvSpPr/>
          <p:nvPr/>
        </p:nvSpPr>
        <p:spPr>
          <a:xfrm>
            <a:off x="1515904" y="6783848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진행되는 형태의 면접실습 입니다.</a:t>
            </a:r>
            <a:endParaRPr lang="en-US" sz="2016"/>
          </a:p>
        </p:txBody>
      </p:sp>
      <p:sp>
        <p:nvSpPr>
          <p:cNvPr id="17" name="Text 12"/>
          <p:cNvSpPr/>
          <p:nvPr/>
        </p:nvSpPr>
        <p:spPr>
          <a:xfrm>
            <a:off x="1515904" y="718061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“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PDF”로된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자기소개서를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등록해서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진행도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가능합니다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016" dirty="0"/>
          </a:p>
        </p:txBody>
      </p:sp>
      <p:sp>
        <p:nvSpPr>
          <p:cNvPr id="18" name="Text 13"/>
          <p:cNvSpPr/>
          <p:nvPr/>
        </p:nvSpPr>
        <p:spPr>
          <a:xfrm>
            <a:off x="1515904" y="757737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9" name="Text 14"/>
          <p:cNvSpPr/>
          <p:nvPr/>
        </p:nvSpPr>
        <p:spPr>
          <a:xfrm>
            <a:off x="1515904" y="797414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2)'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기출문제로</a:t>
            </a: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면접하기'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업종,직종별로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국내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기업들의</a:t>
            </a:r>
            <a:endParaRPr lang="en-US" sz="2016" dirty="0"/>
          </a:p>
        </p:txBody>
      </p:sp>
      <p:sp>
        <p:nvSpPr>
          <p:cNvPr id="20" name="Text 15"/>
          <p:cNvSpPr/>
          <p:nvPr/>
        </p:nvSpPr>
        <p:spPr>
          <a:xfrm>
            <a:off x="1515904" y="837090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 기출문제로 면접을 연습할 수 있는 형태의 면접실습 입니다.</a:t>
            </a:r>
            <a:endParaRPr lang="en-US" sz="2016"/>
          </a:p>
        </p:txBody>
      </p:sp>
      <p:sp>
        <p:nvSpPr>
          <p:cNvPr id="21" name="Text 16"/>
          <p:cNvSpPr/>
          <p:nvPr/>
        </p:nvSpPr>
        <p:spPr>
          <a:xfrm>
            <a:off x="1515904" y="876766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22" name="Text 17"/>
          <p:cNvSpPr/>
          <p:nvPr/>
        </p:nvSpPr>
        <p:spPr>
          <a:xfrm>
            <a:off x="1515904" y="2062972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7310" y="1912614"/>
            <a:ext cx="5653278" cy="4704874"/>
          </a:xfrm>
          <a:prstGeom prst="rect">
            <a:avLst/>
          </a:prstGeom>
        </p:spPr>
      </p:pic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6384" y="6397755"/>
            <a:ext cx="4375261" cy="3140393"/>
          </a:xfrm>
          <a:prstGeom prst="rect">
            <a:avLst/>
          </a:prstGeom>
        </p:spPr>
      </p:pic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50435" y="5999159"/>
            <a:ext cx="1682210" cy="314182"/>
          </a:xfrm>
          <a:prstGeom prst="rect">
            <a:avLst/>
          </a:prstGeom>
        </p:spPr>
      </p:pic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19434" y="8458465"/>
            <a:ext cx="4389120" cy="1079706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86965CE-762E-C5FA-5178-C66DBFEA8333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0" name="Image 2" descr="preencoded.png">
            <a:extLst>
              <a:ext uri="{FF2B5EF4-FFF2-40B4-BE49-F238E27FC236}">
                <a16:creationId xmlns:a16="http://schemas.microsoft.com/office/drawing/2014/main" id="{95706798-7564-64DA-5863-F903544F7D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54753" y="210112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2992517" y="3403711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‘AI 면접 응시하기‘ 버튼을 클릭하면 면접이 시작 됩니다.</a:t>
            </a:r>
            <a:endParaRPr lang="en-US" sz="1800"/>
          </a:p>
        </p:txBody>
      </p:sp>
      <p:sp>
        <p:nvSpPr>
          <p:cNvPr id="7" name="Text 2"/>
          <p:cNvSpPr/>
          <p:nvPr/>
        </p:nvSpPr>
        <p:spPr>
          <a:xfrm>
            <a:off x="2992517" y="3728323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카메라와 마이크에 관련된 유의사항을 화살표 버튼을 눌러 확인하시고 ‘장치 확인하기’ 버튼을 누르세요.</a:t>
            </a:r>
            <a:endParaRPr lang="en-US" sz="1800"/>
          </a:p>
        </p:txBody>
      </p:sp>
      <p:sp>
        <p:nvSpPr>
          <p:cNvPr id="8" name="Text 3"/>
          <p:cNvSpPr/>
          <p:nvPr/>
        </p:nvSpPr>
        <p:spPr>
          <a:xfrm>
            <a:off x="2992517" y="2934510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01.</a:t>
            </a:r>
            <a:endParaRPr lang="en-US" sz="216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5933" y="4830227"/>
            <a:ext cx="5067776" cy="410622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9157" y="4829449"/>
            <a:ext cx="4755452" cy="4107085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10078974" y="3402854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카메라의 화상상태를 확인하고 송출이 원활하다면 다음 버튼을 누르세요.</a:t>
            </a:r>
            <a:endParaRPr lang="en-US" sz="1800"/>
          </a:p>
        </p:txBody>
      </p:sp>
      <p:sp>
        <p:nvSpPr>
          <p:cNvPr id="12" name="Text 5"/>
          <p:cNvSpPr/>
          <p:nvPr/>
        </p:nvSpPr>
        <p:spPr>
          <a:xfrm>
            <a:off x="10078974" y="4052078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* 문제가 발생했다면 아래의 ‘문제가 발생했나요?’ 문구를 클릭, </a:t>
            </a:r>
            <a:endParaRPr lang="en-US" sz="1440"/>
          </a:p>
        </p:txBody>
      </p:sp>
      <p:sp>
        <p:nvSpPr>
          <p:cNvPr id="13" name="Text 6"/>
          <p:cNvSpPr/>
          <p:nvPr/>
        </p:nvSpPr>
        <p:spPr>
          <a:xfrm>
            <a:off x="10078974" y="4376690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조언을 받으세요.</a:t>
            </a:r>
            <a:endParaRPr lang="en-US" sz="1440"/>
          </a:p>
        </p:txBody>
      </p:sp>
      <p:sp>
        <p:nvSpPr>
          <p:cNvPr id="14" name="Text 7"/>
          <p:cNvSpPr/>
          <p:nvPr/>
        </p:nvSpPr>
        <p:spPr>
          <a:xfrm>
            <a:off x="10078974" y="4701302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800"/>
          </a:p>
        </p:txBody>
      </p:sp>
      <p:sp>
        <p:nvSpPr>
          <p:cNvPr id="15" name="Text 8"/>
          <p:cNvSpPr/>
          <p:nvPr/>
        </p:nvSpPr>
        <p:spPr>
          <a:xfrm>
            <a:off x="10079117" y="2933652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02.</a:t>
            </a:r>
            <a:endParaRPr lang="en-US" sz="2160"/>
          </a:p>
        </p:txBody>
      </p:sp>
      <p:sp>
        <p:nvSpPr>
          <p:cNvPr id="16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44C329C-F156-4541-F679-5249592A3A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95194B84-E07E-36C2-4536-DE20B70373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음성 송출 상태를 체크하기 위해 답변버튼을 눌러 아래에 적힌 글을 읽어주세요.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글을 다 읽은 후 꼭 종료 버튼을 눌러주세요.</a:t>
            </a:r>
            <a:endParaRPr lang="en-US" sz="1728"/>
          </a:p>
        </p:txBody>
      </p:sp>
      <p:sp>
        <p:nvSpPr>
          <p:cNvPr id="8" name="Text 3"/>
          <p:cNvSpPr/>
          <p:nvPr/>
        </p:nvSpPr>
        <p:spPr>
          <a:xfrm>
            <a:off x="1403747" y="4091511"/>
            <a:ext cx="6425660" cy="62322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맞게 인식이 되었다면 아래의 ‘다음’ 버튼을 인식이 부정확하다면 ‘다시답변’ 버튼을 통해 재시도 하세요.</a:t>
            </a:r>
            <a:endParaRPr lang="en-US" sz="1728"/>
          </a:p>
        </p:txBody>
      </p:sp>
      <p:sp>
        <p:nvSpPr>
          <p:cNvPr id="9" name="Text 4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03.</a:t>
            </a:r>
            <a:endParaRPr lang="en-US" sz="2160"/>
          </a:p>
        </p:txBody>
      </p:sp>
      <p:sp>
        <p:nvSpPr>
          <p:cNvPr id="10" name="Text 5"/>
          <p:cNvSpPr/>
          <p:nvPr/>
        </p:nvSpPr>
        <p:spPr>
          <a:xfrm>
            <a:off x="9816227" y="3468148"/>
            <a:ext cx="2387013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지원하고자 하는 기업의 정보를 모두 입력하고 </a:t>
            </a:r>
            <a:endParaRPr lang="en-US" sz="1800"/>
          </a:p>
        </p:txBody>
      </p:sp>
      <p:sp>
        <p:nvSpPr>
          <p:cNvPr id="11" name="Text 6"/>
          <p:cNvSpPr/>
          <p:nvPr/>
        </p:nvSpPr>
        <p:spPr>
          <a:xfrm>
            <a:off x="9816227" y="4117372"/>
            <a:ext cx="2387013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‘다음’을 클릭하세요.</a:t>
            </a:r>
            <a:endParaRPr lang="en-US" sz="1800"/>
          </a:p>
        </p:txBody>
      </p:sp>
      <p:sp>
        <p:nvSpPr>
          <p:cNvPr id="12" name="Text 7"/>
          <p:cNvSpPr/>
          <p:nvPr/>
        </p:nvSpPr>
        <p:spPr>
          <a:xfrm>
            <a:off x="981622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04.</a:t>
            </a:r>
            <a:endParaRPr lang="en-US" sz="216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9022" y="5055361"/>
            <a:ext cx="7351776" cy="3785616"/>
          </a:xfrm>
          <a:prstGeom prst="rect">
            <a:avLst/>
          </a:prstGeom>
        </p:spPr>
      </p:pic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97562" y="3574856"/>
            <a:ext cx="3739896" cy="490118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23562AA-441F-BD68-D660-DCE1F2161B4C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5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3FAC3D93-C57A-A642-AC3D-5DECA39A48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유의사항을 화살표 버튼을 눌러 모두 확인하고 </a:t>
            </a:r>
            <a:endParaRPr lang="en-US" sz="1728"/>
          </a:p>
        </p:txBody>
      </p:sp>
      <p:sp>
        <p:nvSpPr>
          <p:cNvPr id="6" name="Text 1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 연습하기' 혹은 '실전 면접' 중 원하는 면접을 선택해 진행하세요.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05.</a:t>
            </a:r>
            <a:endParaRPr lang="en-US" sz="216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851" y="4838438"/>
            <a:ext cx="5741575" cy="394635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748093" y="346829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 연습하기</a:t>
            </a:r>
            <a:endParaRPr lang="en-US" sz="2304"/>
          </a:p>
        </p:txBody>
      </p:sp>
      <p:sp>
        <p:nvSpPr>
          <p:cNvPr id="10" name="Text 4"/>
          <p:cNvSpPr/>
          <p:nvPr/>
        </p:nvSpPr>
        <p:spPr>
          <a:xfrm>
            <a:off x="8748093" y="3921776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전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테스트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해볼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있는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endParaRPr lang="en-US" sz="2304" dirty="0"/>
          </a:p>
        </p:txBody>
      </p:sp>
      <p:sp>
        <p:nvSpPr>
          <p:cNvPr id="11" name="Text 5"/>
          <p:cNvSpPr/>
          <p:nvPr/>
        </p:nvSpPr>
        <p:spPr>
          <a:xfrm>
            <a:off x="8748093" y="43752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한가지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질문하며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실전면접과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</a:t>
            </a:r>
            <a:endParaRPr lang="en-US" sz="2304" dirty="0"/>
          </a:p>
        </p:txBody>
      </p:sp>
      <p:sp>
        <p:nvSpPr>
          <p:cNvPr id="12" name="Text 6"/>
          <p:cNvSpPr/>
          <p:nvPr/>
        </p:nvSpPr>
        <p:spPr>
          <a:xfrm>
            <a:off x="8748093" y="56335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 면접</a:t>
            </a:r>
            <a:endParaRPr lang="en-US" sz="2304"/>
          </a:p>
        </p:txBody>
      </p:sp>
      <p:sp>
        <p:nvSpPr>
          <p:cNvPr id="13" name="Text 7"/>
          <p:cNvSpPr/>
          <p:nvPr/>
        </p:nvSpPr>
        <p:spPr>
          <a:xfrm>
            <a:off x="8748093" y="6087047"/>
            <a:ext cx="7971996" cy="1360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면접처럼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여러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보는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동일하나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같이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아닌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자소서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/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기업기출문항을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기반으로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매번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새로운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</a:t>
            </a:r>
            <a:endParaRPr lang="en-US" sz="2304" dirty="0"/>
          </a:p>
        </p:txBody>
      </p:sp>
      <p:sp>
        <p:nvSpPr>
          <p:cNvPr id="14" name="Text 8"/>
          <p:cNvSpPr/>
          <p:nvPr/>
        </p:nvSpPr>
        <p:spPr>
          <a:xfrm>
            <a:off x="8748093" y="7447502"/>
            <a:ext cx="7971996" cy="9069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꼬리질문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형식을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적용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듣고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그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답변에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기초해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하는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생성형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AI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방식을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304" dirty="0"/>
          </a:p>
        </p:txBody>
      </p:sp>
      <p:sp>
        <p:nvSpPr>
          <p:cNvPr id="15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6" name="Text 1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C0E69B35-906A-ECAC-8B3B-F29ABE0C0037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6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ED38B1BA-188D-D244-CC78-1FA8F7722D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7739110" y="3767614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 준비시간 30초동안 질문에 대한 답변을 충분히 생각하세요. </a:t>
            </a:r>
            <a:endParaRPr lang="en-US" sz="1872"/>
          </a:p>
        </p:txBody>
      </p:sp>
      <p:sp>
        <p:nvSpPr>
          <p:cNvPr id="6" name="Text 1"/>
          <p:cNvSpPr/>
          <p:nvPr/>
        </p:nvSpPr>
        <p:spPr>
          <a:xfrm>
            <a:off x="7739110" y="410508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‘바로 답변하기’ 버튼을 누르면 다음 단계로 바로 넘어갈 수 있습니다.</a:t>
            </a:r>
            <a:endParaRPr lang="en-US" sz="1872"/>
          </a:p>
        </p:txBody>
      </p:sp>
      <p:sp>
        <p:nvSpPr>
          <p:cNvPr id="7" name="Text 2"/>
          <p:cNvSpPr/>
          <p:nvPr/>
        </p:nvSpPr>
        <p:spPr>
          <a:xfrm>
            <a:off x="7739110" y="444255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‘답변 시작’ 버튼을 눌러 90초 동안 질문에 대한 답변을 말하세요. </a:t>
            </a:r>
            <a:endParaRPr lang="en-US" sz="1872"/>
          </a:p>
        </p:txBody>
      </p:sp>
      <p:sp>
        <p:nvSpPr>
          <p:cNvPr id="8" name="Text 3"/>
          <p:cNvSpPr/>
          <p:nvPr/>
        </p:nvSpPr>
        <p:spPr>
          <a:xfrm>
            <a:off x="7739110" y="4780026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충분한 답변을 했다면 ‘종료’ 버튼을 눌러 답변을 종료 후 ‘제출하기’를 눌러 답변을 제출하세요.</a:t>
            </a:r>
            <a:endParaRPr lang="en-US" sz="1872"/>
          </a:p>
        </p:txBody>
      </p:sp>
      <p:sp>
        <p:nvSpPr>
          <p:cNvPr id="9" name="Text 4"/>
          <p:cNvSpPr/>
          <p:nvPr/>
        </p:nvSpPr>
        <p:spPr>
          <a:xfrm>
            <a:off x="7739110" y="5117497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답변시간을 초기화 하고 싶다면 ‘초기화’ 버튼을 (1회한정) , </a:t>
            </a:r>
            <a:endParaRPr lang="en-US" sz="1872"/>
          </a:p>
        </p:txBody>
      </p:sp>
      <p:sp>
        <p:nvSpPr>
          <p:cNvPr id="10" name="Text 5"/>
          <p:cNvSpPr/>
          <p:nvPr/>
        </p:nvSpPr>
        <p:spPr>
          <a:xfrm>
            <a:off x="7739110" y="5454968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다시 답변하고 싶다면 다시 답변 버튼을 통해 나의 답변을 수정하세요.</a:t>
            </a:r>
            <a:endParaRPr lang="en-US" sz="1872"/>
          </a:p>
        </p:txBody>
      </p:sp>
      <p:sp>
        <p:nvSpPr>
          <p:cNvPr id="11" name="Text 6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06.</a:t>
            </a:r>
            <a:endParaRPr lang="en-US" sz="216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778" y="3626428"/>
            <a:ext cx="5678710" cy="5438823"/>
          </a:xfrm>
          <a:prstGeom prst="rect">
            <a:avLst/>
          </a:prstGeom>
        </p:spPr>
      </p:pic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1238" y="6102971"/>
            <a:ext cx="5495544" cy="286207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739110" y="3132534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'면접연습' 하기 진행과정</a:t>
            </a:r>
            <a:endParaRPr lang="en-US" sz="2520"/>
          </a:p>
        </p:txBody>
      </p:sp>
      <p:sp>
        <p:nvSpPr>
          <p:cNvPr id="15" name="Text 8"/>
          <p:cNvSpPr/>
          <p:nvPr/>
        </p:nvSpPr>
        <p:spPr>
          <a:xfrm>
            <a:off x="13267944" y="610290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면접연습이 종료되면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3267944" y="644037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면접연습을 다시해볼수도 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3267944" y="6777847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실전면접을 진행할수도 있어요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3267944" y="7115318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원하는 버튼을 누르세요.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20" name="Text 13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247DD57-9AE6-E99B-05E8-C51C15DF1F8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7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3" name="Image 2" descr="preencoded.png">
            <a:extLst>
              <a:ext uri="{FF2B5EF4-FFF2-40B4-BE49-F238E27FC236}">
                <a16:creationId xmlns:a16="http://schemas.microsoft.com/office/drawing/2014/main" id="{953DCF9E-6F67-EDE1-7D57-7E9E55E46A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/>
          </a:p>
        </p:txBody>
      </p:sp>
      <p:sp>
        <p:nvSpPr>
          <p:cNvPr id="6" name="Text 1"/>
          <p:cNvSpPr/>
          <p:nvPr/>
        </p:nvSpPr>
        <p:spPr>
          <a:xfrm>
            <a:off x="10487025" y="3626310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955" y="3626318"/>
            <a:ext cx="5022199" cy="514207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4936" y="3626401"/>
            <a:ext cx="4038076" cy="5334381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0" name="Text 3"/>
          <p:cNvSpPr/>
          <p:nvPr/>
        </p:nvSpPr>
        <p:spPr>
          <a:xfrm>
            <a:off x="10601325" y="4420838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GPT/GPT PRO 중 </a:t>
            </a:r>
            <a:endParaRPr lang="en-US" sz="1872"/>
          </a:p>
        </p:txBody>
      </p:sp>
      <p:sp>
        <p:nvSpPr>
          <p:cNvPr id="11" name="Text 4"/>
          <p:cNvSpPr/>
          <p:nvPr/>
        </p:nvSpPr>
        <p:spPr>
          <a:xfrm>
            <a:off x="10601325" y="4758309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원하는 면접진행 AI 모델을 선택 하세요.</a:t>
            </a:r>
            <a:endParaRPr lang="en-US" sz="1872"/>
          </a:p>
        </p:txBody>
      </p:sp>
      <p:sp>
        <p:nvSpPr>
          <p:cNvPr id="12" name="Text 5"/>
          <p:cNvSpPr/>
          <p:nvPr/>
        </p:nvSpPr>
        <p:spPr>
          <a:xfrm>
            <a:off x="10601325" y="5095780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준비시간 30초동안 질문에 대한 답변을 충분히 생각하세요. </a:t>
            </a:r>
            <a:endParaRPr lang="en-US" sz="1872"/>
          </a:p>
        </p:txBody>
      </p:sp>
      <p:sp>
        <p:nvSpPr>
          <p:cNvPr id="13" name="Text 6"/>
          <p:cNvSpPr/>
          <p:nvPr/>
        </p:nvSpPr>
        <p:spPr>
          <a:xfrm>
            <a:off x="10601325" y="543325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‘답변하기’ 버튼을 누르면 다음 단계로 바로 넘어갈 수 있습니다.</a:t>
            </a:r>
            <a:endParaRPr lang="en-US" sz="1872"/>
          </a:p>
        </p:txBody>
      </p:sp>
      <p:sp>
        <p:nvSpPr>
          <p:cNvPr id="14" name="Text 7"/>
          <p:cNvSpPr/>
          <p:nvPr/>
        </p:nvSpPr>
        <p:spPr>
          <a:xfrm>
            <a:off x="10601325" y="577072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‘답변 시작’ 버튼을 눌러 90초 동안 질문에 대한 답변을 말하세요.</a:t>
            </a:r>
            <a:endParaRPr lang="en-US" sz="1872"/>
          </a:p>
        </p:txBody>
      </p:sp>
      <p:sp>
        <p:nvSpPr>
          <p:cNvPr id="15" name="Text 8"/>
          <p:cNvSpPr/>
          <p:nvPr/>
        </p:nvSpPr>
        <p:spPr>
          <a:xfrm>
            <a:off x="10601325" y="6108192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충분한 답변을 했다면 ‘종료’ 버튼을 눌러 답변을 종료 후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0601325" y="6445663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‘제출하기’를 눌러 답변을 제출하세요.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0601325" y="678313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답변시간을 초기화 하고 싶다면 ‘초기화’ 버튼을 (1회한정) , 다시 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0601325" y="712060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답변하고 싶다면 다시 답변 버튼을 통해 나의 답변을 수정하세요.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F4C2C246-5B89-B338-2AC7-E9941349286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8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1D018E61-56A0-714F-4EEA-26E41B79BE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9125" y="2183761"/>
            <a:ext cx="6192361" cy="5844619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902775" y="3034093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 dirty="0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 dirty="0"/>
          </a:p>
        </p:txBody>
      </p:sp>
      <p:sp>
        <p:nvSpPr>
          <p:cNvPr id="7" name="Text 1"/>
          <p:cNvSpPr/>
          <p:nvPr/>
        </p:nvSpPr>
        <p:spPr>
          <a:xfrm>
            <a:off x="403824" y="6195280"/>
            <a:ext cx="6381655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9" name="Text 3"/>
          <p:cNvSpPr/>
          <p:nvPr/>
        </p:nvSpPr>
        <p:spPr>
          <a:xfrm>
            <a:off x="518124" y="698966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6. 실전면접이 종료되면 다른 문항으로 인터뷰를 추가 진행할 것인지('인터뷰 추가</a:t>
            </a:r>
            <a:endParaRPr lang="en-US" sz="1872"/>
          </a:p>
        </p:txBody>
      </p:sp>
      <p:sp>
        <p:nvSpPr>
          <p:cNvPr id="10" name="Text 4"/>
          <p:cNvSpPr/>
          <p:nvPr/>
        </p:nvSpPr>
        <p:spPr>
          <a:xfrm>
            <a:off x="518124" y="732713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지금까지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평가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받을것인지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인터뷰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저장하기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선택할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endParaRPr lang="en-US" sz="1872" dirty="0"/>
          </a:p>
        </p:txBody>
      </p:sp>
      <p:sp>
        <p:nvSpPr>
          <p:cNvPr id="11" name="Text 5"/>
          <p:cNvSpPr/>
          <p:nvPr/>
        </p:nvSpPr>
        <p:spPr>
          <a:xfrm>
            <a:off x="518124" y="7664606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있는 창이 나옵니다. 원하는 기능을 선택하세요.</a:t>
            </a:r>
            <a:endParaRPr lang="en-US" sz="1872"/>
          </a:p>
        </p:txBody>
      </p:sp>
      <p:sp>
        <p:nvSpPr>
          <p:cNvPr id="12" name="Text 6"/>
          <p:cNvSpPr/>
          <p:nvPr/>
        </p:nvSpPr>
        <p:spPr>
          <a:xfrm>
            <a:off x="518124" y="8002077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7. '인터뷰 저장하기' 기능을 선택하면 면접이 종료됩니다. </a:t>
            </a:r>
            <a:endParaRPr lang="en-US" sz="1872"/>
          </a:p>
        </p:txBody>
      </p:sp>
      <p:sp>
        <p:nvSpPr>
          <p:cNvPr id="13" name="Text 7"/>
          <p:cNvSpPr/>
          <p:nvPr/>
        </p:nvSpPr>
        <p:spPr>
          <a:xfrm>
            <a:off x="518124" y="8339548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'응시결과 보러가기' 버튼을 통해 면접 결과표를 확인하세요 </a:t>
            </a:r>
            <a:endParaRPr lang="en-US" sz="1872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6913" y="3038892"/>
            <a:ext cx="6543906" cy="259528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21893" y="4249105"/>
            <a:ext cx="3634787" cy="2501385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92112" y="6757912"/>
            <a:ext cx="5846386" cy="652065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0DEE15C-16F0-266A-6E5A-FCA04B81E399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9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EA1A3BF4-15B4-DD69-9308-619F00CFD4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24" name="Image 6" descr="preencoded.png">
            <a:extLst>
              <a:ext uri="{FF2B5EF4-FFF2-40B4-BE49-F238E27FC236}">
                <a16:creationId xmlns:a16="http://schemas.microsoft.com/office/drawing/2014/main" id="{A1D02BBC-9966-491C-A2CB-C59C18EDBB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7782" y="4599212"/>
            <a:ext cx="3244240" cy="11140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7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210866" y="25533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영어면접 시작하기</a:t>
            </a:r>
            <a:endParaRPr lang="en-US" sz="2736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1298" y="2207791"/>
            <a:ext cx="5221796" cy="3374279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95656" y="4690333"/>
            <a:ext cx="1295305" cy="314182"/>
          </a:xfrm>
          <a:prstGeom prst="rect">
            <a:avLst/>
          </a:prstGeom>
        </p:spPr>
      </p:pic>
      <p:sp>
        <p:nvSpPr>
          <p:cNvPr id="8" name="Text 1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'영어' 선택</a:t>
            </a:r>
            <a:endParaRPr lang="en-US" sz="4320"/>
          </a:p>
        </p:txBody>
      </p:sp>
      <p:sp>
        <p:nvSpPr>
          <p:cNvPr id="9" name="Text 2"/>
          <p:cNvSpPr/>
          <p:nvPr/>
        </p:nvSpPr>
        <p:spPr>
          <a:xfrm>
            <a:off x="1210866" y="3284125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 ‘시작하기’ 버튼을 눌러 나오는 언어 선택에서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'영어'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를 선택해 주세요.</a:t>
            </a:r>
            <a:endParaRPr lang="en-US" sz="2448"/>
          </a:p>
        </p:txBody>
      </p:sp>
      <p:sp>
        <p:nvSpPr>
          <p:cNvPr id="10" name="Text 3"/>
          <p:cNvSpPr/>
          <p:nvPr/>
        </p:nvSpPr>
        <p:spPr>
          <a:xfrm>
            <a:off x="1210866" y="424767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 면접은 위에서 설명한 한국어-AI면접 진행방식과 동일하게 면접이 진행됩니다.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210866" y="521122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5"/>
          <p:cNvSpPr/>
          <p:nvPr/>
        </p:nvSpPr>
        <p:spPr>
          <a:xfrm>
            <a:off x="1210866" y="569299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※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다만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문항이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전부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제공되며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3" name="Text 6"/>
          <p:cNvSpPr/>
          <p:nvPr/>
        </p:nvSpPr>
        <p:spPr>
          <a:xfrm>
            <a:off x="1461386" y="616367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문항에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대답하셔야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합니다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4" name="Text 7"/>
          <p:cNvSpPr/>
          <p:nvPr/>
        </p:nvSpPr>
        <p:spPr>
          <a:xfrm>
            <a:off x="1210866" y="6656546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8"/>
          <p:cNvSpPr/>
          <p:nvPr/>
        </p:nvSpPr>
        <p:spPr>
          <a:xfrm>
            <a:off x="1210866" y="713832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9"/>
          <p:cNvSpPr/>
          <p:nvPr/>
        </p:nvSpPr>
        <p:spPr>
          <a:xfrm>
            <a:off x="1210866" y="7620095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41486" y="5860307"/>
            <a:ext cx="3121676" cy="3319129"/>
          </a:xfrm>
          <a:prstGeom prst="rect">
            <a:avLst/>
          </a:prstGeom>
        </p:spPr>
      </p:pic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C8FC4-6068-BDD9-FBC4-0A55098C7905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10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A7E19905-D660-2EF3-98E8-2F96B6EEC0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34970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면접결과표 확인을 위해 메인화면의 ‘응시결과' 버튼을 눌러주세요.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269047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응시결과</a:t>
            </a:r>
            <a:endParaRPr lang="en-US" sz="2736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3577" y="2347567"/>
            <a:ext cx="4751880" cy="3006233"/>
          </a:xfrm>
          <a:prstGeom prst="rect">
            <a:avLst/>
          </a:prstGeom>
        </p:spPr>
      </p:pic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79728" y="2347557"/>
            <a:ext cx="464630" cy="205311"/>
          </a:xfrm>
          <a:prstGeom prst="rect">
            <a:avLst/>
          </a:prstGeom>
        </p:spPr>
      </p:pic>
      <p:pic>
        <p:nvPicPr>
          <p:cNvPr id="1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53577" y="6135203"/>
            <a:ext cx="4730591" cy="2845070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1780223" y="677270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응시를 완료한 면접들의 결과표가 지원기업의 직무/직군을 제목으로 하여 리스트가 나타납니다.</a:t>
            </a:r>
            <a:endParaRPr lang="en-US" sz="2448"/>
          </a:p>
        </p:txBody>
      </p:sp>
      <p:sp>
        <p:nvSpPr>
          <p:cNvPr id="12" name="Text 4"/>
          <p:cNvSpPr/>
          <p:nvPr/>
        </p:nvSpPr>
        <p:spPr>
          <a:xfrm>
            <a:off x="1780223" y="773625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내용확인을 원하는 면접결과의 </a:t>
            </a:r>
            <a:endParaRPr lang="en-US" sz="2448"/>
          </a:p>
        </p:txBody>
      </p:sp>
      <p:sp>
        <p:nvSpPr>
          <p:cNvPr id="13" name="Text 5"/>
          <p:cNvSpPr/>
          <p:nvPr/>
        </p:nvSpPr>
        <p:spPr>
          <a:xfrm>
            <a:off x="1780223" y="821802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'응시내역확인'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혹은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'결과표 보기'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눌러주세요.</a:t>
            </a:r>
            <a:endParaRPr lang="en-US" sz="2448"/>
          </a:p>
        </p:txBody>
      </p:sp>
      <p:sp>
        <p:nvSpPr>
          <p:cNvPr id="14" name="Text 6"/>
          <p:cNvSpPr/>
          <p:nvPr/>
        </p:nvSpPr>
        <p:spPr>
          <a:xfrm>
            <a:off x="1780223" y="6135195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응시결과 확인하기</a:t>
            </a:r>
            <a:endParaRPr lang="en-US" sz="2736"/>
          </a:p>
        </p:txBody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25085" y="7582497"/>
            <a:ext cx="1417320" cy="309896"/>
          </a:xfrm>
          <a:prstGeom prst="rect">
            <a:avLst/>
          </a:prstGeom>
        </p:spPr>
      </p:pic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05DA2B6-C281-9C43-15C2-578101A6F291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40F6A554-2E71-3D3C-F586-E450D792E4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62402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응시내역확인 기능은 실전면접에서 받은 질문과 그에 대한 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4105799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답변 내용을 확인할 수 있는 기능입니다.</a:t>
            </a: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780223" y="458757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문항마다 답변하는 영상도 같이 확인할 수 있어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780223" y="5069348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면접태도에 대한 체크도 같이 할 수 있습니다.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780080" y="27819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응시결과 &gt; 응시 내역확인</a:t>
            </a:r>
            <a:endParaRPr lang="en-US" sz="2736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2008" y="2215171"/>
            <a:ext cx="5646706" cy="7013734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1809" y="7274098"/>
            <a:ext cx="4135803" cy="2105978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A4CB820-2D3F-0D31-A19E-00EC416532DA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210151" y="2807065"/>
            <a:ext cx="5891451" cy="14453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결과표보기 기능에선 내가 지원설정한 기업에 대한 지원정보와 질문항목별 결과, 종합결과를 자세하게 확인 할 수 있습니다.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210151" y="425238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210151" y="4734163"/>
            <a:ext cx="5891451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각 문항별 질문의도와 답변에 대한 평가, 모법답변을 확인하실 수 있고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210151" y="5697712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답변의 적절성, 논리성, 직무 적합성도 확인하실 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210151" y="6179487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수 있습니다. (응답영상도 확인가능)</a:t>
            </a:r>
            <a:endParaRPr lang="en-US" sz="2448"/>
          </a:p>
        </p:txBody>
      </p:sp>
      <p:sp>
        <p:nvSpPr>
          <p:cNvPr id="11" name="Text 6"/>
          <p:cNvSpPr/>
          <p:nvPr/>
        </p:nvSpPr>
        <p:spPr>
          <a:xfrm>
            <a:off x="1210151" y="6661261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7"/>
          <p:cNvSpPr/>
          <p:nvPr/>
        </p:nvSpPr>
        <p:spPr>
          <a:xfrm>
            <a:off x="1210151" y="7143036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 전체 면접에 대한 </a:t>
            </a:r>
            <a:endParaRPr lang="en-US" sz="2448"/>
          </a:p>
        </p:txBody>
      </p:sp>
      <p:sp>
        <p:nvSpPr>
          <p:cNvPr id="13" name="Text 8"/>
          <p:cNvSpPr/>
          <p:nvPr/>
        </p:nvSpPr>
        <p:spPr>
          <a:xfrm>
            <a:off x="1210151" y="7624810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종합 평가 및 피드백도 확인 하실 수 있습니다.</a:t>
            </a:r>
            <a:endParaRPr lang="en-US" sz="2448"/>
          </a:p>
        </p:txBody>
      </p:sp>
      <p:sp>
        <p:nvSpPr>
          <p:cNvPr id="14" name="Text 9"/>
          <p:cNvSpPr/>
          <p:nvPr/>
        </p:nvSpPr>
        <p:spPr>
          <a:xfrm>
            <a:off x="1210151" y="8106585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10"/>
          <p:cNvSpPr/>
          <p:nvPr/>
        </p:nvSpPr>
        <p:spPr>
          <a:xfrm>
            <a:off x="1210151" y="858835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11"/>
          <p:cNvSpPr/>
          <p:nvPr/>
        </p:nvSpPr>
        <p:spPr>
          <a:xfrm>
            <a:off x="1210151" y="9070134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7" name="Text 12"/>
          <p:cNvSpPr/>
          <p:nvPr/>
        </p:nvSpPr>
        <p:spPr>
          <a:xfrm>
            <a:off x="1081850" y="2147983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응시결과 &gt; 결과표 보기</a:t>
            </a:r>
            <a:endParaRPr lang="en-US" sz="2736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9884" y="1962888"/>
            <a:ext cx="5194649" cy="2567178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156" y="4627275"/>
            <a:ext cx="4679871" cy="4389977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7864" y="1948532"/>
            <a:ext cx="4473845" cy="1964245"/>
          </a:xfrm>
          <a:prstGeom prst="rect">
            <a:avLst/>
          </a:prstGeom>
        </p:spPr>
      </p:pic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77038" y="4434995"/>
            <a:ext cx="3975640" cy="4131945"/>
          </a:xfrm>
          <a:prstGeom prst="rect">
            <a:avLst/>
          </a:prstGeom>
        </p:spPr>
      </p:pic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75460" y="6364974"/>
            <a:ext cx="1225296" cy="159877"/>
          </a:xfrm>
          <a:prstGeom prst="rect">
            <a:avLst/>
          </a:prstGeom>
        </p:spPr>
      </p:pic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E028DFA2-60B6-222A-D45D-7881E8BA049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5" name="Image 2" descr="preencoded.png">
            <a:extLst>
              <a:ext uri="{FF2B5EF4-FFF2-40B4-BE49-F238E27FC236}">
                <a16:creationId xmlns:a16="http://schemas.microsoft.com/office/drawing/2014/main" id="{49EA2AE2-8D6C-B95A-74AD-427EC3D4DAC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17184"/>
            <a:ext cx="17579339" cy="25583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31688" y="4279821"/>
            <a:ext cx="9621345" cy="12344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480" kern="0" spc="-259">
                <a:solidFill>
                  <a:srgbClr val="1E1E1E"/>
                </a:solidFill>
                <a:latin typeface="Pretendard-Medium" pitchFamily="34" charset="0"/>
                <a:ea typeface="Pretendard-Medium" pitchFamily="34" charset="-122"/>
                <a:cs typeface="Pretendard-Medium" pitchFamily="34" charset="-120"/>
              </a:rPr>
              <a:t>딥인터뷰 사용매뉴얼</a:t>
            </a:r>
            <a:endParaRPr lang="en-US" sz="6480"/>
          </a:p>
        </p:txBody>
      </p:sp>
      <p:sp>
        <p:nvSpPr>
          <p:cNvPr id="5" name="Text 1"/>
          <p:cNvSpPr/>
          <p:nvPr/>
        </p:nvSpPr>
        <p:spPr>
          <a:xfrm>
            <a:off x="991267" y="3550730"/>
            <a:ext cx="5726001" cy="5897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96" kern="0" spc="-6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HOW TO USE DEEPINTERVIEW</a:t>
            </a:r>
            <a:endParaRPr lang="en-US" sz="3096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737" y="2669728"/>
            <a:ext cx="3837623" cy="57750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9" name="그림 8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190D204-C932-0631-44D8-4D6BA823175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447" t="65317" r="5133" b="13342"/>
          <a:stretch>
            <a:fillRect/>
          </a:stretch>
        </p:blipFill>
        <p:spPr>
          <a:xfrm>
            <a:off x="991267" y="8210473"/>
            <a:ext cx="2729844" cy="508155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8ECC782-B109-10D4-79AE-E16D377F127E}"/>
              </a:ext>
            </a:extLst>
          </p:cNvPr>
          <p:cNvSpPr/>
          <p:nvPr/>
        </p:nvSpPr>
        <p:spPr>
          <a:xfrm>
            <a:off x="931688" y="8663774"/>
            <a:ext cx="3630837" cy="5460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학생경력개발센터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A9F4F2-4918-7076-8D6B-2340E76D21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10.0.26200.0"/>
  <p:tag name="AS_RELEASE_DATE" val="2023.12.14"/>
  <p:tag name="AS_TITLE" val="Aspose.Slides for .NET Standard 2.0"/>
  <p:tag name="AS_VERSION" val="23.1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1025</Words>
  <Application>Microsoft Office PowerPoint</Application>
  <PresentationFormat>사용자 지정</PresentationFormat>
  <Paragraphs>160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Calibri</vt:lpstr>
      <vt:lpstr>Pretendard-Regular</vt:lpstr>
      <vt:lpstr>Arial</vt:lpstr>
      <vt:lpstr>Pretendard-Bold</vt:lpstr>
      <vt:lpstr>맑은 고딕</vt:lpstr>
      <vt:lpstr>Pretendard-SemiBold</vt:lpstr>
      <vt:lpstr>Pretendard-Medium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mangoboard.net_51468168</dc:creator>
  <cp:lastModifiedBy>test</cp:lastModifiedBy>
  <cp:revision>9</cp:revision>
  <cp:lastPrinted>2025-12-16T00:44:08Z</cp:lastPrinted>
  <dcterms:created xsi:type="dcterms:W3CDTF">2025-11-07T08:05:51Z</dcterms:created>
  <dcterms:modified xsi:type="dcterms:W3CDTF">2026-01-13T07:15:29Z</dcterms:modified>
</cp:coreProperties>
</file>